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6" d="100"/>
          <a:sy n="76" d="100"/>
        </p:scale>
        <p:origin x="-98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7CF55F-05FC-4C0E-B94D-A2FD7620B1B2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Research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By Rahel Kindya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One Direction T-Shirt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 $</a:t>
            </a:r>
            <a:r>
              <a:rPr lang="en-US" b="0" dirty="0" smtClean="0">
                <a:latin typeface="Georgia" panose="02040502050405020303" pitchFamily="18" charset="0"/>
              </a:rPr>
              <a:t>22.50 </a:t>
            </a:r>
            <a:r>
              <a:rPr lang="en-US" b="0" dirty="0">
                <a:latin typeface="Georgia" panose="02040502050405020303" pitchFamily="18" charset="0"/>
              </a:rPr>
              <a:t>- </a:t>
            </a:r>
            <a:r>
              <a:rPr lang="en-US" b="0" dirty="0" smtClean="0">
                <a:latin typeface="Georgia" panose="02040502050405020303" pitchFamily="18" charset="0"/>
              </a:rPr>
              <a:t>27.44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Demand Factors: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" y="2459038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0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Georgia" panose="02040502050405020303" pitchFamily="18" charset="0"/>
              </a:rPr>
              <a:t>Violin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 $59.99- 74.14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Specs: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19" y="2463375"/>
            <a:ext cx="3950550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Demand factors: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It’s colorful.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      </a:t>
            </a:r>
            <a:r>
              <a:rPr lang="en-US" sz="2200" dirty="0" smtClean="0">
                <a:latin typeface="Georgia" panose="02040502050405020303" pitchFamily="18" charset="0"/>
              </a:rPr>
              <a:t>It </a:t>
            </a:r>
            <a:r>
              <a:rPr lang="en-US" sz="2200" dirty="0" smtClean="0">
                <a:latin typeface="Georgia" panose="02040502050405020303" pitchFamily="18" charset="0"/>
              </a:rPr>
              <a:t>comes with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smtClean="0">
                <a:latin typeface="Georgia" panose="02040502050405020303" pitchFamily="18" charset="0"/>
              </a:rPr>
              <a:t>hard </a:t>
            </a:r>
            <a:r>
              <a:rPr lang="en-US" sz="2200" dirty="0">
                <a:latin typeface="Georgia" panose="02040502050405020303" pitchFamily="18" charset="0"/>
              </a:rPr>
              <a:t>Case, Shoulder Rest, Bow, Rosin and Extra </a:t>
            </a:r>
            <a:r>
              <a:rPr lang="en-US" sz="2200" dirty="0" smtClean="0">
                <a:latin typeface="Georgia" panose="02040502050405020303" pitchFamily="18" charset="0"/>
              </a:rPr>
              <a:t>Strings.</a:t>
            </a:r>
            <a:endParaRPr lang="en-US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Supply factors: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It’s handmade not manufactured.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It’s easy to transport. 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Elasticity: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This is an elastic product: if the price increases, people will buy other brands.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71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Michael Kors watch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 $ 101.80- 111.59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</a:t>
            </a:r>
            <a:r>
              <a:rPr lang="en-US" dirty="0" smtClean="0">
                <a:latin typeface="Georgia" panose="02040502050405020303" pitchFamily="18" charset="0"/>
              </a:rPr>
              <a:t>Specs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" y="2459038"/>
            <a:ext cx="3959225" cy="3959225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Demand factors;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It’s water resistant.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It’s has 2 year warranty.</a:t>
            </a:r>
          </a:p>
          <a:p>
            <a:pPr marL="0" indent="0" algn="l">
              <a:buNone/>
            </a:pP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Supply factors;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It’s a popular company.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It’s manufactured not handmade.</a:t>
            </a:r>
          </a:p>
          <a:p>
            <a:pPr marL="0" indent="0" algn="l">
              <a:buNone/>
            </a:pP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Elasticity;</a:t>
            </a:r>
          </a:p>
          <a:p>
            <a:pPr marL="0" lvl="1" indent="0">
              <a:buNone/>
            </a:pPr>
            <a:r>
              <a:rPr lang="en-US" dirty="0" smtClean="0"/>
              <a:t> </a:t>
            </a:r>
            <a:r>
              <a:rPr lang="en-US" sz="2200" dirty="0">
                <a:latin typeface="Georgia" pitchFamily="18" charset="0"/>
              </a:rPr>
              <a:t>This is an elastic product: if the price increases, people will buy other brands.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20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Apple iPhone </a:t>
            </a:r>
            <a:r>
              <a:rPr lang="en-US" b="1" dirty="0" smtClean="0">
                <a:latin typeface="Georgia" panose="02040502050405020303" pitchFamily="18" charset="0"/>
              </a:rPr>
              <a:t>6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</a:t>
            </a:r>
            <a:r>
              <a:rPr lang="en-US" dirty="0">
                <a:latin typeface="Georgia" panose="02040502050405020303" pitchFamily="18" charset="0"/>
              </a:rPr>
              <a:t>: $</a:t>
            </a:r>
            <a:r>
              <a:rPr lang="en-US" dirty="0" smtClean="0">
                <a:latin typeface="Georgia" panose="02040502050405020303" pitchFamily="18" charset="0"/>
              </a:rPr>
              <a:t>703.00- 199.99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</a:t>
            </a:r>
            <a:r>
              <a:rPr lang="en-US" dirty="0" smtClean="0">
                <a:latin typeface="Georgia" panose="02040502050405020303" pitchFamily="18" charset="0"/>
              </a:rPr>
              <a:t>Specs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4039985" cy="323365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Demand factors </a:t>
            </a:r>
          </a:p>
          <a:p>
            <a:pPr marL="0" indent="0">
              <a:buNone/>
            </a:pP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5190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Nikon Camera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 $209.99-849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00600" y="1524000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33600"/>
            <a:ext cx="4041775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Demand Factors:</a:t>
            </a:r>
          </a:p>
          <a:p>
            <a:r>
              <a:rPr lang="en-US" sz="1900" dirty="0" smtClean="0">
                <a:latin typeface="Georgia" panose="02040502050405020303" pitchFamily="18" charset="0"/>
              </a:rPr>
              <a:t>It comes with Front </a:t>
            </a:r>
            <a:r>
              <a:rPr lang="en-US" sz="1900" dirty="0">
                <a:latin typeface="Georgia" panose="02040502050405020303" pitchFamily="18" charset="0"/>
              </a:rPr>
              <a:t>lens </a:t>
            </a:r>
            <a:r>
              <a:rPr lang="en-US" sz="1900" dirty="0" smtClean="0">
                <a:latin typeface="Georgia" panose="02040502050405020303" pitchFamily="18" charset="0"/>
              </a:rPr>
              <a:t>cap, </a:t>
            </a:r>
            <a:r>
              <a:rPr lang="en-US" sz="1900" dirty="0">
                <a:latin typeface="Georgia" panose="02040502050405020303" pitchFamily="18" charset="0"/>
              </a:rPr>
              <a:t> rear lens cap </a:t>
            </a:r>
            <a:r>
              <a:rPr lang="en-US" sz="1900" dirty="0" smtClean="0">
                <a:latin typeface="Georgia" panose="02040502050405020303" pitchFamily="18" charset="0"/>
              </a:rPr>
              <a:t>, </a:t>
            </a:r>
            <a:r>
              <a:rPr lang="en-US" sz="1900" dirty="0">
                <a:latin typeface="Georgia" panose="02040502050405020303" pitchFamily="18" charset="0"/>
              </a:rPr>
              <a:t>c</a:t>
            </a:r>
            <a:r>
              <a:rPr lang="en-US" sz="1900" dirty="0" smtClean="0">
                <a:latin typeface="Georgia" panose="02040502050405020303" pitchFamily="18" charset="0"/>
              </a:rPr>
              <a:t>amera </a:t>
            </a:r>
            <a:r>
              <a:rPr lang="en-US" sz="1900" dirty="0">
                <a:latin typeface="Georgia" panose="02040502050405020303" pitchFamily="18" charset="0"/>
              </a:rPr>
              <a:t>strap (AN-DC3), body cap (</a:t>
            </a:r>
            <a:r>
              <a:rPr lang="en-US" sz="1900" dirty="0" smtClean="0">
                <a:latin typeface="Georgia" panose="02040502050405020303" pitchFamily="18" charset="0"/>
              </a:rPr>
              <a:t>BF-1B) and CD-ROM.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It can take awesome picture.</a:t>
            </a:r>
          </a:p>
          <a:p>
            <a:r>
              <a:rPr lang="en-US" sz="2200" b="1" dirty="0" smtClean="0">
                <a:latin typeface="Georgia" panose="02040502050405020303" pitchFamily="18" charset="0"/>
              </a:rPr>
              <a:t>Supply Factors: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It’s manufactured.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It’s made in China and Indonesia.</a:t>
            </a:r>
          </a:p>
          <a:p>
            <a:r>
              <a:rPr lang="en-US" sz="2200" b="1" dirty="0" smtClean="0">
                <a:latin typeface="Georgia" panose="02040502050405020303" pitchFamily="18" charset="0"/>
              </a:rPr>
              <a:t>Elasticity: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This is an inelastic product, if the price increase the demand will also increase.   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8043"/>
            <a:ext cx="4040188" cy="3741214"/>
          </a:xfrm>
        </p:spPr>
      </p:pic>
    </p:spTree>
    <p:extLst>
      <p:ext uri="{BB962C8B-B14F-4D97-AF65-F5344CB8AC3E}">
        <p14:creationId xmlns:p14="http://schemas.microsoft.com/office/powerpoint/2010/main" val="249850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Canvas + Leather Backpack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Price Range: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$40.79 –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79.99</a:t>
            </a:r>
            <a:endParaRPr lang="en-US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b="1" dirty="0">
                <a:latin typeface="Georgia" panose="02040502050405020303" pitchFamily="18" charset="0"/>
              </a:rPr>
              <a:t>Demand factors: </a:t>
            </a:r>
          </a:p>
          <a:p>
            <a:pPr lvl="1"/>
            <a:r>
              <a:rPr lang="en-US" sz="2600" dirty="0">
                <a:latin typeface="Georgia" panose="02040502050405020303" pitchFamily="18" charset="0"/>
              </a:rPr>
              <a:t>Girls want classic and fashionable back bag.</a:t>
            </a:r>
          </a:p>
          <a:p>
            <a:pPr lvl="1"/>
            <a:r>
              <a:rPr lang="en-US" sz="2600" dirty="0">
                <a:latin typeface="Georgia" panose="02040502050405020303" pitchFamily="18" charset="0"/>
              </a:rPr>
              <a:t>Canvas are popular.</a:t>
            </a:r>
          </a:p>
          <a:p>
            <a:r>
              <a:rPr lang="en-US" sz="2600" b="1" dirty="0">
                <a:latin typeface="Georgia" panose="02040502050405020303" pitchFamily="18" charset="0"/>
              </a:rPr>
              <a:t>Supply factors:</a:t>
            </a:r>
          </a:p>
          <a:p>
            <a:pPr lvl="1"/>
            <a:r>
              <a:rPr lang="en-US" sz="2600" dirty="0">
                <a:latin typeface="Georgia" panose="02040502050405020303" pitchFamily="18" charset="0"/>
              </a:rPr>
              <a:t>Machine washable. </a:t>
            </a:r>
          </a:p>
          <a:p>
            <a:pPr lvl="1"/>
            <a:r>
              <a:rPr lang="en-US" sz="2600" dirty="0">
                <a:latin typeface="Georgia" panose="02040502050405020303" pitchFamily="18" charset="0"/>
              </a:rPr>
              <a:t>100% cotton.</a:t>
            </a:r>
          </a:p>
          <a:p>
            <a:r>
              <a:rPr lang="en-US" sz="2600" b="1" dirty="0">
                <a:latin typeface="Georgia" panose="02040502050405020303" pitchFamily="18" charset="0"/>
              </a:rPr>
              <a:t>Elasticity:</a:t>
            </a:r>
          </a:p>
          <a:p>
            <a:pPr lvl="1"/>
            <a:r>
              <a:rPr lang="en-US" sz="2600" dirty="0">
                <a:latin typeface="Georgia" panose="02040502050405020303" pitchFamily="18" charset="0"/>
              </a:rPr>
              <a:t>This is an elastic product: if the price increases, people will buy other brands.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3" y="2533485"/>
            <a:ext cx="3578662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5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NutriBullet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 $ 63.99-$135.99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498975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Demand Factors:</a:t>
            </a:r>
          </a:p>
          <a:p>
            <a:r>
              <a:rPr lang="en-US" sz="1900" dirty="0">
                <a:latin typeface="Georgia" panose="02040502050405020303" pitchFamily="18" charset="0"/>
              </a:rPr>
              <a:t>Effortlessly pulverizes fruits, vegetables, superfoods and protein </a:t>
            </a:r>
            <a:r>
              <a:rPr lang="en-US" sz="1900" dirty="0" smtClean="0">
                <a:latin typeface="Georgia" panose="02040502050405020303" pitchFamily="18" charset="0"/>
              </a:rPr>
              <a:t>shakes.</a:t>
            </a:r>
          </a:p>
          <a:p>
            <a:r>
              <a:rPr lang="en-US" sz="1900" dirty="0" smtClean="0">
                <a:latin typeface="Georgia" panose="02040502050405020303" pitchFamily="18" charset="0"/>
              </a:rPr>
              <a:t>It </a:t>
            </a:r>
            <a:r>
              <a:rPr lang="en-US" sz="1900" dirty="0">
                <a:latin typeface="Georgia" panose="02040502050405020303" pitchFamily="18" charset="0"/>
              </a:rPr>
              <a:t>c</a:t>
            </a:r>
            <a:r>
              <a:rPr lang="en-US" sz="1900" dirty="0" smtClean="0">
                <a:latin typeface="Georgia" panose="02040502050405020303" pitchFamily="18" charset="0"/>
              </a:rPr>
              <a:t>racks </a:t>
            </a:r>
            <a:r>
              <a:rPr lang="en-US" sz="1900" dirty="0">
                <a:latin typeface="Georgia" panose="02040502050405020303" pitchFamily="18" charset="0"/>
              </a:rPr>
              <a:t>through </a:t>
            </a:r>
            <a:r>
              <a:rPr lang="en-US" sz="1900" dirty="0" smtClean="0">
                <a:latin typeface="Georgia" panose="02040502050405020303" pitchFamily="18" charset="0"/>
              </a:rPr>
              <a:t>stems,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smtClean="0">
                <a:latin typeface="Georgia" panose="02040502050405020303" pitchFamily="18" charset="0"/>
              </a:rPr>
              <a:t>shreds </a:t>
            </a:r>
            <a:r>
              <a:rPr lang="en-US" sz="1900" dirty="0">
                <a:latin typeface="Georgia" panose="02040502050405020303" pitchFamily="18" charset="0"/>
              </a:rPr>
              <a:t>tough </a:t>
            </a:r>
            <a:r>
              <a:rPr lang="en-US" sz="1900" dirty="0" smtClean="0">
                <a:latin typeface="Georgia" panose="02040502050405020303" pitchFamily="18" charset="0"/>
              </a:rPr>
              <a:t>skins and  breaks </a:t>
            </a:r>
            <a:r>
              <a:rPr lang="en-US" sz="1900" dirty="0">
                <a:latin typeface="Georgia" panose="02040502050405020303" pitchFamily="18" charset="0"/>
              </a:rPr>
              <a:t>down even the </a:t>
            </a:r>
            <a:r>
              <a:rPr lang="en-US" sz="1900" dirty="0" smtClean="0">
                <a:latin typeface="Georgia" panose="02040502050405020303" pitchFamily="18" charset="0"/>
              </a:rPr>
              <a:t>toughest.</a:t>
            </a:r>
          </a:p>
          <a:p>
            <a:r>
              <a:rPr lang="en-US" sz="2000" b="1" dirty="0" smtClean="0">
                <a:latin typeface="Georgia" panose="02040502050405020303" pitchFamily="18" charset="0"/>
              </a:rPr>
              <a:t>Supply Factors:</a:t>
            </a:r>
          </a:p>
          <a:p>
            <a:r>
              <a:rPr lang="en-US" sz="1900" dirty="0" smtClean="0">
                <a:latin typeface="Georgia" panose="02040502050405020303" pitchFamily="18" charset="0"/>
              </a:rPr>
              <a:t>It’s manufactured.</a:t>
            </a:r>
          </a:p>
          <a:p>
            <a:r>
              <a:rPr lang="en-US" sz="1900" dirty="0" smtClean="0">
                <a:latin typeface="Georgia" panose="02040502050405020303" pitchFamily="18" charset="0"/>
              </a:rPr>
              <a:t>It’s made in China and sell by American company Alchemy worldwide.</a:t>
            </a:r>
          </a:p>
          <a:p>
            <a:r>
              <a:rPr lang="en-US" sz="1900" b="1" dirty="0" smtClean="0">
                <a:latin typeface="Georgia" panose="02040502050405020303" pitchFamily="18" charset="0"/>
              </a:rPr>
              <a:t>Elasticity:</a:t>
            </a:r>
          </a:p>
          <a:p>
            <a:r>
              <a:rPr lang="en-US" sz="1900" dirty="0" smtClean="0">
                <a:latin typeface="Georgia" panose="02040502050405020303" pitchFamily="18" charset="0"/>
              </a:rPr>
              <a:t>I think this product is inelastic, if the price goes up the consumer will buy it. </a:t>
            </a:r>
            <a:endParaRPr lang="en-US" sz="1900" dirty="0">
              <a:latin typeface="Georgia" panose="02040502050405020303" pitchFamily="18" charset="0"/>
            </a:endParaRPr>
          </a:p>
          <a:p>
            <a:endParaRPr lang="en-US" sz="1800" dirty="0" smtClean="0"/>
          </a:p>
          <a:p>
            <a:pPr marL="6858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8862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8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Nike Women's </a:t>
            </a:r>
            <a:r>
              <a:rPr lang="en-US" dirty="0" smtClean="0">
                <a:latin typeface="Georgia" panose="02040502050405020303" pitchFamily="18" charset="0"/>
              </a:rPr>
              <a:t>Running Shoe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</a:t>
            </a:r>
            <a:r>
              <a:rPr lang="en-US" b="0" dirty="0">
                <a:latin typeface="Georgia" panose="02040502050405020303" pitchFamily="18" charset="0"/>
              </a:rPr>
              <a:t>$41.03 - $300.00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6"/>
            <a:ext cx="4041775" cy="4246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Demand Factors:</a:t>
            </a:r>
          </a:p>
          <a:p>
            <a:r>
              <a:rPr lang="en-US" sz="2000" dirty="0">
                <a:latin typeface="Georgia" panose="02040502050405020303" pitchFamily="18" charset="0"/>
              </a:rPr>
              <a:t>Padded footbed and </a:t>
            </a:r>
            <a:r>
              <a:rPr lang="en-US" sz="2000" dirty="0" smtClean="0">
                <a:latin typeface="Georgia" panose="02040502050405020303" pitchFamily="18" charset="0"/>
              </a:rPr>
              <a:t>Pylon </a:t>
            </a:r>
            <a:r>
              <a:rPr lang="en-US" sz="2000" dirty="0">
                <a:latin typeface="Georgia" panose="02040502050405020303" pitchFamily="18" charset="0"/>
              </a:rPr>
              <a:t>midsole to add to the comfort and </a:t>
            </a:r>
            <a:r>
              <a:rPr lang="en-US" sz="2000" dirty="0" smtClean="0">
                <a:latin typeface="Georgia" panose="02040502050405020303" pitchFamily="18" charset="0"/>
              </a:rPr>
              <a:t>support.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Variety of color.</a:t>
            </a:r>
          </a:p>
          <a:p>
            <a:r>
              <a:rPr lang="en-US" sz="2200" b="1" dirty="0" smtClean="0">
                <a:latin typeface="Georgia" panose="02040502050405020303" pitchFamily="18" charset="0"/>
              </a:rPr>
              <a:t>Supply Factors: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China, Vietnam and Indonesia are three major </a:t>
            </a:r>
            <a:r>
              <a:rPr lang="en-US" sz="2000" dirty="0">
                <a:latin typeface="Georgia" panose="02040502050405020303" pitchFamily="18" charset="0"/>
              </a:rPr>
              <a:t> places where Nike shoes are made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sz="2200" b="1" dirty="0" smtClean="0">
                <a:latin typeface="Georgia" panose="02040502050405020303" pitchFamily="18" charset="0"/>
              </a:rPr>
              <a:t>Elasticity: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 think Nike is an elastic product, if the price goes up the consumer will buy another brand. </a:t>
            </a:r>
            <a:br>
              <a:rPr lang="en-US" sz="2000" dirty="0" smtClean="0">
                <a:latin typeface="Georgia" panose="02040502050405020303" pitchFamily="18" charset="0"/>
              </a:rPr>
            </a:br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0401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Rockland  Four-Piece </a:t>
            </a:r>
            <a:r>
              <a:rPr lang="en-US" sz="3600" dirty="0">
                <a:latin typeface="Georgia" panose="02040502050405020303" pitchFamily="18" charset="0"/>
              </a:rPr>
              <a:t>Luggage </a:t>
            </a:r>
            <a:r>
              <a:rPr lang="en-US" sz="3600" dirty="0" smtClean="0">
                <a:latin typeface="Georgia" panose="02040502050405020303" pitchFamily="18" charset="0"/>
              </a:rPr>
              <a:t>Set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Price Range: $142.25-445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Product Specs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6"/>
            <a:ext cx="4041775" cy="417036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Demand Factors:</a:t>
            </a:r>
          </a:p>
          <a:p>
            <a:r>
              <a:rPr lang="en-US" dirty="0"/>
              <a:t> </a:t>
            </a:r>
            <a:r>
              <a:rPr lang="en-US" sz="1800" dirty="0" smtClean="0">
                <a:latin typeface="Georgia" panose="02040502050405020303" pitchFamily="18" charset="0"/>
              </a:rPr>
              <a:t>It have four </a:t>
            </a:r>
            <a:r>
              <a:rPr lang="en-US" sz="1800" dirty="0">
                <a:latin typeface="Georgia" panose="02040502050405020303" pitchFamily="18" charset="0"/>
              </a:rPr>
              <a:t>multi directional spinner wheels rotate 360 degrees for easy maneuverability</a:t>
            </a:r>
            <a:r>
              <a:rPr lang="en-US" sz="1800" dirty="0" smtClean="0"/>
              <a:t>.</a:t>
            </a:r>
          </a:p>
          <a:p>
            <a:r>
              <a:rPr lang="en-US" sz="1800" dirty="0">
                <a:latin typeface="Georgia" panose="02040502050405020303" pitchFamily="18" charset="0"/>
              </a:rPr>
              <a:t>Sturdy ergonomic aluminum telescoping </a:t>
            </a:r>
            <a:r>
              <a:rPr lang="en-US" sz="1800" dirty="0" smtClean="0">
                <a:latin typeface="Georgia" panose="02040502050405020303" pitchFamily="18" charset="0"/>
              </a:rPr>
              <a:t>handle.</a:t>
            </a:r>
          </a:p>
          <a:p>
            <a:r>
              <a:rPr lang="en-US" sz="2000" b="1" dirty="0" smtClean="0">
                <a:latin typeface="Georgia" panose="02040502050405020303" pitchFamily="18" charset="0"/>
              </a:rPr>
              <a:t>Supply Factors: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It’s 100% plastic.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It’s also machine wash.</a:t>
            </a:r>
          </a:p>
          <a:p>
            <a:r>
              <a:rPr lang="en-US" sz="2200" b="1" dirty="0" smtClean="0">
                <a:latin typeface="Georgia" panose="02040502050405020303" pitchFamily="18" charset="0"/>
              </a:rPr>
              <a:t>Elasticity:</a:t>
            </a:r>
          </a:p>
          <a:p>
            <a:r>
              <a:rPr lang="en-US" sz="1900" dirty="0" smtClean="0">
                <a:latin typeface="Georgia" panose="02040502050405020303" pitchFamily="18" charset="0"/>
              </a:rPr>
              <a:t>This product is elastic if the prices rise up the buyer will purchase another brand. 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9592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91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348</TotalTime>
  <Words>366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Product Research</vt:lpstr>
      <vt:lpstr>Violin  </vt:lpstr>
      <vt:lpstr>Michael Kors watch</vt:lpstr>
      <vt:lpstr>Apple iPhone 6 </vt:lpstr>
      <vt:lpstr>Nikon Camera </vt:lpstr>
      <vt:lpstr>Canvas + Leather Backpack</vt:lpstr>
      <vt:lpstr>NutriBullet</vt:lpstr>
      <vt:lpstr>Nike Women's Running Shoe</vt:lpstr>
      <vt:lpstr>Rockland  Four-Piece Luggage Set</vt:lpstr>
      <vt:lpstr>One Direction T-Shirt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Research</dc:title>
  <dc:creator>user</dc:creator>
  <cp:lastModifiedBy>nunu</cp:lastModifiedBy>
  <cp:revision>27</cp:revision>
  <dcterms:created xsi:type="dcterms:W3CDTF">2015-07-13T12:23:25Z</dcterms:created>
  <dcterms:modified xsi:type="dcterms:W3CDTF">2015-07-27T15:54:25Z</dcterms:modified>
</cp:coreProperties>
</file>